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07" r:id="rId5"/>
    <p:sldId id="308" r:id="rId6"/>
    <p:sldId id="309" r:id="rId7"/>
    <p:sldId id="720" r:id="rId8"/>
    <p:sldId id="311" r:id="rId9"/>
    <p:sldId id="314" r:id="rId10"/>
    <p:sldId id="315" r:id="rId11"/>
    <p:sldId id="310" r:id="rId12"/>
    <p:sldId id="317" r:id="rId13"/>
    <p:sldId id="319" r:id="rId14"/>
    <p:sldId id="318" r:id="rId15"/>
    <p:sldId id="320" r:id="rId16"/>
    <p:sldId id="321" r:id="rId17"/>
    <p:sldId id="322" r:id="rId18"/>
    <p:sldId id="323" r:id="rId19"/>
    <p:sldId id="324" r:id="rId20"/>
    <p:sldId id="346" r:id="rId21"/>
    <p:sldId id="348" r:id="rId22"/>
    <p:sldId id="359" r:id="rId23"/>
    <p:sldId id="360" r:id="rId24"/>
    <p:sldId id="361" r:id="rId25"/>
    <p:sldId id="362" r:id="rId26"/>
    <p:sldId id="363" r:id="rId27"/>
    <p:sldId id="350" r:id="rId28"/>
    <p:sldId id="355" r:id="rId29"/>
    <p:sldId id="351" r:id="rId30"/>
    <p:sldId id="352" r:id="rId31"/>
    <p:sldId id="354" r:id="rId32"/>
    <p:sldId id="357" r:id="rId33"/>
    <p:sldId id="358" r:id="rId34"/>
    <p:sldId id="356" r:id="rId35"/>
    <p:sldId id="364" r:id="rId36"/>
    <p:sldId id="365" r:id="rId37"/>
    <p:sldId id="367" r:id="rId38"/>
    <p:sldId id="368" r:id="rId39"/>
    <p:sldId id="370" r:id="rId40"/>
    <p:sldId id="711" r:id="rId41"/>
    <p:sldId id="713" r:id="rId42"/>
    <p:sldId id="716" r:id="rId43"/>
    <p:sldId id="715" r:id="rId44"/>
    <p:sldId id="717" r:id="rId45"/>
    <p:sldId id="719" r:id="rId46"/>
    <p:sldId id="718" r:id="rId47"/>
    <p:sldId id="37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7"/>
    <p:restoredTop sz="95082"/>
  </p:normalViewPr>
  <p:slideViewPr>
    <p:cSldViewPr snapToGrid="0">
      <p:cViewPr varScale="1">
        <p:scale>
          <a:sx n="89" d="100"/>
          <a:sy n="89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5B43-3B75-5022-6487-AB0A741DA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6E0AF-BF4C-0D11-7C46-AA779D8D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00AF-BDE0-B257-21E5-3087411C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E730F-17DE-AB1E-EF99-0E2220C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45F5E-4050-A3DD-294E-249EC88A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34B2-6EEB-11D4-A878-148A9CC9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B6687-0C88-23C3-6F08-7BB723232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5C38-1637-459E-F0CB-DAAEE2C1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35BA5-1163-5E1C-12E9-39B5A6D8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D767F-1078-F539-D97D-5DB37AA1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9CF3E-0F6E-229A-C168-F49D9627A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E221-D4F4-6205-35A6-E9A3E1DF9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86F7-D805-4AB1-0F1B-A88A3B3F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966E-B231-0AF9-A710-EE9A2DEA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9E54B-45F8-A6D8-0AB4-004BD606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F203-1E87-8039-7355-EE706232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4CB6-277C-F086-FB63-CDE096EB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4A4BA-F16F-259F-8980-128A123E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7B47E-D13E-B4C6-1E1B-3B85D7CB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22BF-037D-4B70-E490-9A6BEA7A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1D80-D4B7-7091-C439-17581FA3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7FDD4-BB6F-A42A-FA27-9BE2AC980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FFEC-3769-7505-1A2E-DDAEFB69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6B447-C7AB-2801-7C76-FBB0BE41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9214-EEE4-0E41-776E-64A7DBF1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3725-D967-CF4B-635B-3D4B1D0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07582-AE00-4FB5-6583-FB6DA3E20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694FE-704F-A065-DAC4-566415CB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474B1-4CA0-89C1-0495-AB10C50A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A248-85BC-11C1-A9CB-CE2C341D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364CA-1E4E-EA66-ADD5-5F208C1D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2E7F-699D-104D-61A0-BFCECEC5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D1EE-85AE-2AC3-DB4F-A89580332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2E036-1556-4AB1-3101-484D73C48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8FD08-45E4-3A6F-B2AD-874218986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F701F-DCAE-CF08-3480-0D5581320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01FE0-38DC-C931-5BBA-6BA2A16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1E749F-1346-D079-B58C-ED47AEF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47196-41D3-A65B-B422-C31A847C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4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ACD0-B8A3-C801-A033-D95A31B8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F158B-66F5-55B7-CAC4-E40A3474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2A87C-DB29-8D93-4C1F-E93EBBA9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C937A-AE0E-106D-D989-458431E6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1D738-69D7-A21E-1765-A4D45D53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E3649-4D4C-5AC0-DF99-CFE8CC59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71A7-77AE-E995-72B4-9B492214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2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B0D3-5FC1-8C4D-5B3B-B7174C1F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89AB-322A-BF77-B88F-64F8A6C75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7BF52-B7D0-7987-4522-E654AEA25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94252-6052-5F22-2782-9675C068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51C6B-6155-DE1B-125D-7D8F22D6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07F90-631F-6E7C-AD72-9F3219BD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700-24C7-2480-A07F-FB402704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C5D59-B87A-3B96-97F5-8D7E307EC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B26C-52F1-9394-4E09-358D5A65C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636C-FB3E-1474-88CD-DBCC4B8B5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0F5B-4BE9-1BF8-AA7C-81B69D7D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8441-C825-CFB0-0881-919F0EB5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BA873C-4DEC-38CA-F078-54930C7A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10219-AE48-B70B-06AA-A13020DA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F5A83-F0B5-B1F7-F53D-018D1FFBC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E3B7-5673-394D-B79B-70E767CC8CA4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B243-3AC0-CA86-54ED-17A479070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0C3B6-D160-EF39-5704-BC71B8DDD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0D13F-7E19-F941-B141-D8486C9A8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D959-6E2F-1EB4-7D09-7D045085D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single cell omics and applications in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932CD-BDA6-EB30-FC6E-BCA8F70DF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388289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539"/>
          <a:stretch/>
        </p:blipFill>
        <p:spPr bwMode="auto">
          <a:xfrm>
            <a:off x="1051142" y="3224753"/>
            <a:ext cx="9551614" cy="98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E38B6144-DE1A-5D47-9205-37DF365D5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0" b="22385"/>
          <a:stretch/>
        </p:blipFill>
        <p:spPr bwMode="auto">
          <a:xfrm>
            <a:off x="1026090" y="2656851"/>
            <a:ext cx="9551614" cy="6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he complicated world of splice QTLs - Gymrek Lab">
            <a:extLst>
              <a:ext uri="{FF2B5EF4-FFF2-40B4-BE49-F238E27FC236}">
                <a16:creationId xmlns:a16="http://schemas.microsoft.com/office/drawing/2014/main" id="{AE856692-3EB8-0B6D-B6BB-3EF59F12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7" y="5040016"/>
            <a:ext cx="6077012" cy="14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0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584606"/>
            <a:ext cx="5257800" cy="59404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6632279" y="6061567"/>
            <a:ext cx="1478073" cy="48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18" name="Picture 2" descr="Patients Icon #347072 - Free Icons Library">
            <a:extLst>
              <a:ext uri="{FF2B5EF4-FFF2-40B4-BE49-F238E27FC236}">
                <a16:creationId xmlns:a16="http://schemas.microsoft.com/office/drawing/2014/main" id="{99D9F698-2DAC-1B4A-AED1-5E539BEF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40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atients Icon #347072 - Free Icons Library">
            <a:extLst>
              <a:ext uri="{FF2B5EF4-FFF2-40B4-BE49-F238E27FC236}">
                <a16:creationId xmlns:a16="http://schemas.microsoft.com/office/drawing/2014/main" id="{84CD97B0-0E4D-7541-9976-9F50C487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381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atients Icon #347072 - Free Icons Library">
            <a:extLst>
              <a:ext uri="{FF2B5EF4-FFF2-40B4-BE49-F238E27FC236}">
                <a16:creationId xmlns:a16="http://schemas.microsoft.com/office/drawing/2014/main" id="{1FD5BB1D-F8AD-9A45-8952-1E278B646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22" y="1939381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84A5FD-2B50-E04B-9F6C-2CD66D17525C}"/>
              </a:ext>
            </a:extLst>
          </p:cNvPr>
          <p:cNvSpPr txBox="1"/>
          <p:nvPr/>
        </p:nvSpPr>
        <p:spPr>
          <a:xfrm>
            <a:off x="2568508" y="333870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A078D9-BFD4-CF4A-AFA0-23AE33D03C9D}"/>
              </a:ext>
            </a:extLst>
          </p:cNvPr>
          <p:cNvSpPr txBox="1"/>
          <p:nvPr/>
        </p:nvSpPr>
        <p:spPr>
          <a:xfrm>
            <a:off x="4173366" y="333870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075B30-1DC9-EE42-A658-C077041E6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1682172" y="3891256"/>
            <a:ext cx="2745526" cy="24491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C85EBA-CB46-CF4C-A417-E5EB19E35CD0}"/>
              </a:ext>
            </a:extLst>
          </p:cNvPr>
          <p:cNvSpPr txBox="1"/>
          <p:nvPr/>
        </p:nvSpPr>
        <p:spPr>
          <a:xfrm>
            <a:off x="1069744" y="3370153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345829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CC8-4EF1-874A-A907-1E3B73C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would you think if my results looked instead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22FD2-FBF8-B348-9F4D-A05FE7D0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6" t="24653" r="30736" b="13465"/>
          <a:stretch/>
        </p:blipFill>
        <p:spPr>
          <a:xfrm>
            <a:off x="3173505" y="1926781"/>
            <a:ext cx="5844989" cy="45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PCR on additional samples using specific primers complementary to unique sequence in splice variant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3356" y="1690688"/>
            <a:ext cx="4392706" cy="4963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2238780" y="6323867"/>
            <a:ext cx="1478073" cy="240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0FC66A5-C7DC-9046-A3FD-B3BE6CF0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20" y="1820286"/>
            <a:ext cx="2672219" cy="48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EB79E7A2-C46A-3645-AA16-5AAA2A7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Validation by PCR on additional samples using specific primers complementary to unique sequence in splice variant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300ABD-EE5B-7A4F-9637-1F19569A0E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63356" y="1690688"/>
            <a:ext cx="4392706" cy="49630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4538D3-BFCC-744B-999C-50B9D2485517}"/>
              </a:ext>
            </a:extLst>
          </p:cNvPr>
          <p:cNvSpPr/>
          <p:nvPr/>
        </p:nvSpPr>
        <p:spPr>
          <a:xfrm>
            <a:off x="2238780" y="6323867"/>
            <a:ext cx="1478073" cy="240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PSI:</a:t>
            </a:r>
          </a:p>
        </p:txBody>
      </p:sp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70FC66A5-C7DC-9046-A3FD-B3BE6CF0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920" y="1820286"/>
            <a:ext cx="2672219" cy="4833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F5C98B-3073-8B4D-8C9D-F3F61BACDC65}"/>
              </a:ext>
            </a:extLst>
          </p:cNvPr>
          <p:cNvCxnSpPr/>
          <p:nvPr/>
        </p:nvCxnSpPr>
        <p:spPr>
          <a:xfrm>
            <a:off x="6112701" y="3316609"/>
            <a:ext cx="1148219" cy="19039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1A09A-1787-CB45-8789-3872B0A9919F}"/>
              </a:ext>
            </a:extLst>
          </p:cNvPr>
          <p:cNvCxnSpPr>
            <a:cxnSpLocks/>
          </p:cNvCxnSpPr>
          <p:nvPr/>
        </p:nvCxnSpPr>
        <p:spPr>
          <a:xfrm flipV="1">
            <a:off x="6225435" y="3316609"/>
            <a:ext cx="1002267" cy="1972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C521D4-ECC0-A540-94C4-3FEF8541114D}"/>
              </a:ext>
            </a:extLst>
          </p:cNvPr>
          <p:cNvCxnSpPr>
            <a:cxnSpLocks/>
          </p:cNvCxnSpPr>
          <p:nvPr/>
        </p:nvCxnSpPr>
        <p:spPr>
          <a:xfrm flipV="1">
            <a:off x="6017620" y="2189267"/>
            <a:ext cx="1302891" cy="1959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574F7C-70EF-F84D-8823-EB9D1FCC7FF9}"/>
              </a:ext>
            </a:extLst>
          </p:cNvPr>
          <p:cNvCxnSpPr>
            <a:cxnSpLocks/>
          </p:cNvCxnSpPr>
          <p:nvPr/>
        </p:nvCxnSpPr>
        <p:spPr>
          <a:xfrm flipV="1">
            <a:off x="5954928" y="4517321"/>
            <a:ext cx="1365583" cy="1321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32-Point Star 9">
            <a:extLst>
              <a:ext uri="{FF2B5EF4-FFF2-40B4-BE49-F238E27FC236}">
                <a16:creationId xmlns:a16="http://schemas.microsoft.com/office/drawing/2014/main" id="{5C9C0BF4-BAFA-AB4D-9E97-4B7BD963BA35}"/>
              </a:ext>
            </a:extLst>
          </p:cNvPr>
          <p:cNvSpPr/>
          <p:nvPr/>
        </p:nvSpPr>
        <p:spPr>
          <a:xfrm>
            <a:off x="10015413" y="2853488"/>
            <a:ext cx="2589703" cy="258970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missed opportunity for which Gestalt principal?</a:t>
            </a:r>
          </a:p>
        </p:txBody>
      </p:sp>
    </p:spTree>
    <p:extLst>
      <p:ext uri="{BB962C8B-B14F-4D97-AF65-F5344CB8AC3E}">
        <p14:creationId xmlns:p14="http://schemas.microsoft.com/office/powerpoint/2010/main" val="206792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wanted to validate in single cells but this was the early days of single-cell sequencing…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needed to figure out which single cells has the </a:t>
            </a:r>
            <a:r>
              <a:rPr lang="en-US" i="1" dirty="0"/>
              <a:t>SF3B1</a:t>
            </a:r>
            <a:r>
              <a:rPr lang="en-US" dirty="0"/>
              <a:t> mutation (and which variant)</a:t>
            </a:r>
          </a:p>
          <a:p>
            <a:r>
              <a:rPr lang="en-US" dirty="0"/>
              <a:t>AND evaluate alternative splicing in these single cells…</a:t>
            </a:r>
          </a:p>
          <a:p>
            <a:r>
              <a:rPr lang="en-US" dirty="0"/>
              <a:t>Profiling DNA and RNA in the same single cells not yet available</a:t>
            </a:r>
          </a:p>
        </p:txBody>
      </p:sp>
    </p:spTree>
    <p:extLst>
      <p:ext uri="{BB962C8B-B14F-4D97-AF65-F5344CB8AC3E}">
        <p14:creationId xmlns:p14="http://schemas.microsoft.com/office/powerpoint/2010/main" val="309222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2F045-0A70-6841-89BB-CFFB42378F14}"/>
              </a:ext>
            </a:extLst>
          </p:cNvPr>
          <p:cNvSpPr/>
          <p:nvPr/>
        </p:nvSpPr>
        <p:spPr>
          <a:xfrm>
            <a:off x="5306339" y="3331923"/>
            <a:ext cx="4634630" cy="30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FE6DA477-ED89-1F48-BC47-5717E073A448}"/>
              </a:ext>
            </a:extLst>
          </p:cNvPr>
          <p:cNvSpPr/>
          <p:nvPr/>
        </p:nvSpPr>
        <p:spPr>
          <a:xfrm>
            <a:off x="8352642" y="3262252"/>
            <a:ext cx="3176653" cy="3176653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mutant alleles detected in healthy B cells?</a:t>
            </a:r>
          </a:p>
        </p:txBody>
      </p:sp>
    </p:spTree>
    <p:extLst>
      <p:ext uri="{BB962C8B-B14F-4D97-AF65-F5344CB8AC3E}">
        <p14:creationId xmlns:p14="http://schemas.microsoft.com/office/powerpoint/2010/main" val="3152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7F18-AD4B-7A4B-B70A-C762C66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615-6424-2C46-BF7A-C6CBEB9E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06"/>
            <a:ext cx="10515600" cy="4351338"/>
          </a:xfrm>
        </p:spPr>
        <p:txBody>
          <a:bodyPr/>
          <a:lstStyle/>
          <a:p>
            <a:r>
              <a:rPr lang="en-US" dirty="0"/>
              <a:t>Use primer unique to normal allele -&gt; try to detect</a:t>
            </a:r>
          </a:p>
          <a:p>
            <a:r>
              <a:rPr lang="en-US" dirty="0"/>
              <a:t>Use primer unique to mutant allele -&gt; try to detect</a:t>
            </a:r>
          </a:p>
          <a:p>
            <a:r>
              <a:rPr lang="en-US" dirty="0"/>
              <a:t>Look at ratio of normal to mutant allele detection</a:t>
            </a:r>
          </a:p>
          <a:p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06FF0E-3D62-8540-96F9-683A070C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11" y="3429000"/>
            <a:ext cx="7533622" cy="32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5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81CCB-CA75-8940-B825-CAAAAE403CBB}"/>
              </a:ext>
            </a:extLst>
          </p:cNvPr>
          <p:cNvSpPr/>
          <p:nvPr/>
        </p:nvSpPr>
        <p:spPr>
          <a:xfrm>
            <a:off x="4346532" y="3256768"/>
            <a:ext cx="4334005" cy="2805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2-Point Star 6">
            <a:extLst>
              <a:ext uri="{FF2B5EF4-FFF2-40B4-BE49-F238E27FC236}">
                <a16:creationId xmlns:a16="http://schemas.microsoft.com/office/drawing/2014/main" id="{676EB76A-C8AD-464E-B531-C72D0F50FC84}"/>
              </a:ext>
            </a:extLst>
          </p:cNvPr>
          <p:cNvSpPr/>
          <p:nvPr/>
        </p:nvSpPr>
        <p:spPr>
          <a:xfrm>
            <a:off x="9442253" y="3915308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think the results will look like?</a:t>
            </a:r>
          </a:p>
        </p:txBody>
      </p:sp>
    </p:spTree>
    <p:extLst>
      <p:ext uri="{BB962C8B-B14F-4D97-AF65-F5344CB8AC3E}">
        <p14:creationId xmlns:p14="http://schemas.microsoft.com/office/powerpoint/2010/main" val="244465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750-2C75-124F-9F0D-0AEFAF64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Invented an approach based on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31A-F99D-BF4B-8074-035CD2C8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370"/>
            <a:ext cx="10515600" cy="4351338"/>
          </a:xfrm>
        </p:spPr>
        <p:txBody>
          <a:bodyPr/>
          <a:lstStyle/>
          <a:p>
            <a:r>
              <a:rPr lang="en-US" dirty="0"/>
              <a:t>Use primer targeting unique sequence in splice variant we anticipate to be differentially spliced in for cells with </a:t>
            </a:r>
            <a:r>
              <a:rPr lang="en-US" i="1" dirty="0"/>
              <a:t>SF3B1</a:t>
            </a:r>
            <a:r>
              <a:rPr lang="en-US" dirty="0"/>
              <a:t> mutation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A77DBA-51B4-E74E-8413-4CA97C2D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10" y="2537561"/>
            <a:ext cx="6970474" cy="41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4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DFDDC7-7DD2-F21C-333B-C82970A5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018" y="3527957"/>
            <a:ext cx="6106459" cy="310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A9238-7C81-4787-9C5A-484290C49EFC}"/>
              </a:ext>
            </a:extLst>
          </p:cNvPr>
          <p:cNvSpPr txBox="1"/>
          <p:nvPr/>
        </p:nvSpPr>
        <p:spPr>
          <a:xfrm rot="16200000">
            <a:off x="-3593248" y="2371048"/>
            <a:ext cx="7952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F0B55B-02C5-CF97-DB6A-6E6BA2D4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86" y="283991"/>
            <a:ext cx="410718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9BF7CA-5415-99DE-95F8-38F4B76C2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20"/>
          <a:stretch/>
        </p:blipFill>
        <p:spPr bwMode="auto">
          <a:xfrm>
            <a:off x="5712263" y="226841"/>
            <a:ext cx="2885827" cy="279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ADF5B-E1E4-107B-5762-185C55BF9946}"/>
              </a:ext>
            </a:extLst>
          </p:cNvPr>
          <p:cNvSpPr txBox="1"/>
          <p:nvPr/>
        </p:nvSpPr>
        <p:spPr>
          <a:xfrm rot="16200000">
            <a:off x="1836429" y="1437198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969F5-AA6C-3521-E1E4-1315BE7AA669}"/>
              </a:ext>
            </a:extLst>
          </p:cNvPr>
          <p:cNvSpPr txBox="1"/>
          <p:nvPr/>
        </p:nvSpPr>
        <p:spPr>
          <a:xfrm rot="16200000">
            <a:off x="2097718" y="4935987"/>
            <a:ext cx="92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9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showed </a:t>
            </a:r>
            <a:r>
              <a:rPr lang="en-US" sz="2700" b="1" i="1" dirty="0"/>
              <a:t>SF3B1</a:t>
            </a:r>
            <a:r>
              <a:rPr lang="en-US" sz="2700" b="1" dirty="0"/>
              <a:t> mutation in CLL causes aberrant alternative splicing (impacting a variety of pathways and processes)</a:t>
            </a:r>
            <a:br>
              <a:rPr lang="en-US" sz="40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192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CB4C7-B925-2F41-B509-0F30BD5E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how do CNVs impact gene expression in cancer cells at the single cell level?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6C26AA30-73F5-9F48-892C-122DEA2B8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4219"/>
            <a:ext cx="5181600" cy="399415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5E07D4-7CEB-214C-BB1A-54F377557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82813"/>
            <a:ext cx="5181600" cy="39941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2018</a:t>
            </a:r>
          </a:p>
          <a:p>
            <a:r>
              <a:rPr lang="en-US" dirty="0"/>
              <a:t>Simultaneous DNA and RNA sequencing not available yet</a:t>
            </a:r>
          </a:p>
          <a:p>
            <a:r>
              <a:rPr lang="en-US" dirty="0"/>
              <a:t>Approach: infer CNVs from single-cell RNA-seq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F5921-11BF-0E43-9B5F-05FE23F14FA6}"/>
              </a:ext>
            </a:extLst>
          </p:cNvPr>
          <p:cNvSpPr txBox="1"/>
          <p:nvPr/>
        </p:nvSpPr>
        <p:spPr>
          <a:xfrm>
            <a:off x="187632" y="6308209"/>
            <a:ext cx="557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/assets/papers/gr228080117.pdf</a:t>
            </a:r>
          </a:p>
        </p:txBody>
      </p:sp>
    </p:spTree>
    <p:extLst>
      <p:ext uri="{BB962C8B-B14F-4D97-AF65-F5344CB8AC3E}">
        <p14:creationId xmlns:p14="http://schemas.microsoft.com/office/powerpoint/2010/main" val="118616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 diploid mammalian cells, we have two copies of autosomal genes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8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29" y="2554570"/>
            <a:ext cx="3924089" cy="2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6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how can we tell these two copies apart?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pic>
        <p:nvPicPr>
          <p:cNvPr id="4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1908406F-A03B-5C46-8C0F-6F7C7B8A12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5398387" y="2265312"/>
            <a:ext cx="5955413" cy="248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47F72DB-E2E2-734A-B1C2-857483CDAE47}"/>
              </a:ext>
            </a:extLst>
          </p:cNvPr>
          <p:cNvSpPr/>
          <p:nvPr/>
        </p:nvSpPr>
        <p:spPr>
          <a:xfrm>
            <a:off x="2941695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AE7C0-16AD-D740-9B38-E66F7086B60D}"/>
              </a:ext>
            </a:extLst>
          </p:cNvPr>
          <p:cNvSpPr txBox="1"/>
          <p:nvPr/>
        </p:nvSpPr>
        <p:spPr>
          <a:xfrm>
            <a:off x="3359562" y="54512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F8DD518-EACB-EB4C-9884-477CB84B5CEE}"/>
              </a:ext>
            </a:extLst>
          </p:cNvPr>
          <p:cNvSpPr/>
          <p:nvPr/>
        </p:nvSpPr>
        <p:spPr>
          <a:xfrm>
            <a:off x="6259741" y="5742076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B4565-C9F3-5A4D-B24B-A3385BA658B4}"/>
              </a:ext>
            </a:extLst>
          </p:cNvPr>
          <p:cNvSpPr txBox="1"/>
          <p:nvPr/>
        </p:nvSpPr>
        <p:spPr>
          <a:xfrm>
            <a:off x="7753493" y="55297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58325-AE1E-A940-AD31-77E6C4FE872B}"/>
              </a:ext>
            </a:extLst>
          </p:cNvPr>
          <p:cNvSpPr txBox="1"/>
          <p:nvPr/>
        </p:nvSpPr>
        <p:spPr>
          <a:xfrm>
            <a:off x="4597019" y="55574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5EC1E-4122-954D-B26D-124820E61555}"/>
              </a:ext>
            </a:extLst>
          </p:cNvPr>
          <p:cNvSpPr txBox="1"/>
          <p:nvPr/>
        </p:nvSpPr>
        <p:spPr>
          <a:xfrm>
            <a:off x="6650860" y="54512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68128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404B1-63B1-054F-B51F-70AE062E82B9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0CDE-F367-0C48-9CE0-11C96425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if the cell had a deletion (1x copy number loss), how would this affect the observed alleles in the expressed genes?</a:t>
            </a:r>
          </a:p>
        </p:txBody>
      </p:sp>
      <p:pic>
        <p:nvPicPr>
          <p:cNvPr id="6" name="Picture 5" descr="Icon&#10;&#10;Description automatically generated with low confidence">
            <a:extLst>
              <a:ext uri="{FF2B5EF4-FFF2-40B4-BE49-F238E27FC236}">
                <a16:creationId xmlns:a16="http://schemas.microsoft.com/office/drawing/2014/main" id="{34283C3A-3A2A-DE40-BD91-3D094B05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070"/>
            <a:ext cx="3924089" cy="263786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63C5872A-10E1-DC47-9D43-30DE89FE76E8}"/>
              </a:ext>
            </a:extLst>
          </p:cNvPr>
          <p:cNvSpPr/>
          <p:nvPr/>
        </p:nvSpPr>
        <p:spPr>
          <a:xfrm>
            <a:off x="1623849" y="2987566"/>
            <a:ext cx="882868" cy="882868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143F65-0600-9E47-A5F8-CF0C5D5D3859}"/>
              </a:ext>
            </a:extLst>
          </p:cNvPr>
          <p:cNvSpPr/>
          <p:nvPr/>
        </p:nvSpPr>
        <p:spPr>
          <a:xfrm>
            <a:off x="6308633" y="3065745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27C9-7339-6246-AB9C-484A623604AB}"/>
              </a:ext>
            </a:extLst>
          </p:cNvPr>
          <p:cNvSpPr txBox="1"/>
          <p:nvPr/>
        </p:nvSpPr>
        <p:spPr>
          <a:xfrm>
            <a:off x="6726500" y="27749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6F224-2443-7049-B8C9-976BB8767905}"/>
              </a:ext>
            </a:extLst>
          </p:cNvPr>
          <p:cNvSpPr txBox="1"/>
          <p:nvPr/>
        </p:nvSpPr>
        <p:spPr>
          <a:xfrm>
            <a:off x="7963957" y="28810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F009B1A-4C5B-B540-A251-1A7A45785690}"/>
              </a:ext>
            </a:extLst>
          </p:cNvPr>
          <p:cNvSpPr/>
          <p:nvPr/>
        </p:nvSpPr>
        <p:spPr>
          <a:xfrm>
            <a:off x="6308633" y="3607590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E07BC-D7AD-924A-B173-B20FE6C82DB3}"/>
              </a:ext>
            </a:extLst>
          </p:cNvPr>
          <p:cNvSpPr txBox="1"/>
          <p:nvPr/>
        </p:nvSpPr>
        <p:spPr>
          <a:xfrm>
            <a:off x="6726500" y="331677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53F43-0A66-F643-8AA0-D2DCE3B7419F}"/>
              </a:ext>
            </a:extLst>
          </p:cNvPr>
          <p:cNvSpPr txBox="1"/>
          <p:nvPr/>
        </p:nvSpPr>
        <p:spPr>
          <a:xfrm>
            <a:off x="7963957" y="34229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BB790B-3F61-2D47-871B-CA1D165DA38F}"/>
              </a:ext>
            </a:extLst>
          </p:cNvPr>
          <p:cNvSpPr/>
          <p:nvPr/>
        </p:nvSpPr>
        <p:spPr>
          <a:xfrm>
            <a:off x="7854977" y="4259174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A3C11-1C6D-BE49-B82E-4281E5189694}"/>
              </a:ext>
            </a:extLst>
          </p:cNvPr>
          <p:cNvSpPr txBox="1"/>
          <p:nvPr/>
        </p:nvSpPr>
        <p:spPr>
          <a:xfrm>
            <a:off x="8272844" y="396836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2880B-8B31-8342-BCF7-87E048B5E77B}"/>
              </a:ext>
            </a:extLst>
          </p:cNvPr>
          <p:cNvSpPr txBox="1"/>
          <p:nvPr/>
        </p:nvSpPr>
        <p:spPr>
          <a:xfrm>
            <a:off x="9510301" y="40745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CCE623-E3EE-5B44-A85F-A4399F17301D}"/>
              </a:ext>
            </a:extLst>
          </p:cNvPr>
          <p:cNvSpPr/>
          <p:nvPr/>
        </p:nvSpPr>
        <p:spPr>
          <a:xfrm>
            <a:off x="6096000" y="4622429"/>
            <a:ext cx="2242159" cy="363255"/>
          </a:xfrm>
          <a:custGeom>
            <a:avLst/>
            <a:gdLst>
              <a:gd name="connsiteX0" fmla="*/ 0 w 2242159"/>
              <a:gd name="connsiteY0" fmla="*/ 87682 h 363255"/>
              <a:gd name="connsiteX1" fmla="*/ 87682 w 2242159"/>
              <a:gd name="connsiteY1" fmla="*/ 62630 h 363255"/>
              <a:gd name="connsiteX2" fmla="*/ 137786 w 2242159"/>
              <a:gd name="connsiteY2" fmla="*/ 50104 h 363255"/>
              <a:gd name="connsiteX3" fmla="*/ 187890 w 2242159"/>
              <a:gd name="connsiteY3" fmla="*/ 25052 h 363255"/>
              <a:gd name="connsiteX4" fmla="*/ 275572 w 2242159"/>
              <a:gd name="connsiteY4" fmla="*/ 0 h 363255"/>
              <a:gd name="connsiteX5" fmla="*/ 475989 w 2242159"/>
              <a:gd name="connsiteY5" fmla="*/ 12526 h 363255"/>
              <a:gd name="connsiteX6" fmla="*/ 513567 w 2242159"/>
              <a:gd name="connsiteY6" fmla="*/ 25052 h 363255"/>
              <a:gd name="connsiteX7" fmla="*/ 588723 w 2242159"/>
              <a:gd name="connsiteY7" fmla="*/ 75156 h 363255"/>
              <a:gd name="connsiteX8" fmla="*/ 663879 w 2242159"/>
              <a:gd name="connsiteY8" fmla="*/ 150313 h 363255"/>
              <a:gd name="connsiteX9" fmla="*/ 688931 w 2242159"/>
              <a:gd name="connsiteY9" fmla="*/ 187891 h 363255"/>
              <a:gd name="connsiteX10" fmla="*/ 764087 w 2242159"/>
              <a:gd name="connsiteY10" fmla="*/ 263047 h 363255"/>
              <a:gd name="connsiteX11" fmla="*/ 814192 w 2242159"/>
              <a:gd name="connsiteY11" fmla="*/ 313151 h 363255"/>
              <a:gd name="connsiteX12" fmla="*/ 889348 w 2242159"/>
              <a:gd name="connsiteY12" fmla="*/ 363255 h 363255"/>
              <a:gd name="connsiteX13" fmla="*/ 1052186 w 2242159"/>
              <a:gd name="connsiteY13" fmla="*/ 338203 h 363255"/>
              <a:gd name="connsiteX14" fmla="*/ 1127342 w 2242159"/>
              <a:gd name="connsiteY14" fmla="*/ 288099 h 363255"/>
              <a:gd name="connsiteX15" fmla="*/ 1164920 w 2242159"/>
              <a:gd name="connsiteY15" fmla="*/ 275573 h 363255"/>
              <a:gd name="connsiteX16" fmla="*/ 1227550 w 2242159"/>
              <a:gd name="connsiteY16" fmla="*/ 237995 h 363255"/>
              <a:gd name="connsiteX17" fmla="*/ 1302707 w 2242159"/>
              <a:gd name="connsiteY17" fmla="*/ 212943 h 363255"/>
              <a:gd name="connsiteX18" fmla="*/ 1340285 w 2242159"/>
              <a:gd name="connsiteY18" fmla="*/ 187891 h 363255"/>
              <a:gd name="connsiteX19" fmla="*/ 1440493 w 2242159"/>
              <a:gd name="connsiteY19" fmla="*/ 162839 h 363255"/>
              <a:gd name="connsiteX20" fmla="*/ 1528175 w 2242159"/>
              <a:gd name="connsiteY20" fmla="*/ 137787 h 363255"/>
              <a:gd name="connsiteX21" fmla="*/ 1916482 w 2242159"/>
              <a:gd name="connsiteY21" fmla="*/ 162839 h 363255"/>
              <a:gd name="connsiteX22" fmla="*/ 2016690 w 2242159"/>
              <a:gd name="connsiteY22" fmla="*/ 200417 h 363255"/>
              <a:gd name="connsiteX23" fmla="*/ 2091846 w 2242159"/>
              <a:gd name="connsiteY23" fmla="*/ 225469 h 363255"/>
              <a:gd name="connsiteX24" fmla="*/ 2129424 w 2242159"/>
              <a:gd name="connsiteY24" fmla="*/ 237995 h 363255"/>
              <a:gd name="connsiteX25" fmla="*/ 2192055 w 2242159"/>
              <a:gd name="connsiteY25" fmla="*/ 225469 h 363255"/>
              <a:gd name="connsiteX26" fmla="*/ 2242159 w 2242159"/>
              <a:gd name="connsiteY26" fmla="*/ 187891 h 36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42159" h="363255">
                <a:moveTo>
                  <a:pt x="0" y="87682"/>
                </a:moveTo>
                <a:lnTo>
                  <a:pt x="87682" y="62630"/>
                </a:lnTo>
                <a:cubicBezTo>
                  <a:pt x="104291" y="58100"/>
                  <a:pt x="121667" y="56149"/>
                  <a:pt x="137786" y="50104"/>
                </a:cubicBezTo>
                <a:cubicBezTo>
                  <a:pt x="155270" y="43548"/>
                  <a:pt x="170727" y="32408"/>
                  <a:pt x="187890" y="25052"/>
                </a:cubicBezTo>
                <a:cubicBezTo>
                  <a:pt x="213048" y="14270"/>
                  <a:pt x="250147" y="6356"/>
                  <a:pt x="275572" y="0"/>
                </a:cubicBezTo>
                <a:cubicBezTo>
                  <a:pt x="342378" y="4175"/>
                  <a:pt x="409421" y="5519"/>
                  <a:pt x="475989" y="12526"/>
                </a:cubicBezTo>
                <a:cubicBezTo>
                  <a:pt x="489120" y="13908"/>
                  <a:pt x="502025" y="18640"/>
                  <a:pt x="513567" y="25052"/>
                </a:cubicBezTo>
                <a:cubicBezTo>
                  <a:pt x="539887" y="39674"/>
                  <a:pt x="588723" y="75156"/>
                  <a:pt x="588723" y="75156"/>
                </a:cubicBezTo>
                <a:cubicBezTo>
                  <a:pt x="647763" y="163716"/>
                  <a:pt x="570658" y="57091"/>
                  <a:pt x="663879" y="150313"/>
                </a:cubicBezTo>
                <a:cubicBezTo>
                  <a:pt x="674524" y="160958"/>
                  <a:pt x="678929" y="176639"/>
                  <a:pt x="688931" y="187891"/>
                </a:cubicBezTo>
                <a:cubicBezTo>
                  <a:pt x="712469" y="214371"/>
                  <a:pt x="739035" y="237995"/>
                  <a:pt x="764087" y="263047"/>
                </a:cubicBezTo>
                <a:cubicBezTo>
                  <a:pt x="780789" y="279748"/>
                  <a:pt x="794539" y="300049"/>
                  <a:pt x="814192" y="313151"/>
                </a:cubicBezTo>
                <a:lnTo>
                  <a:pt x="889348" y="363255"/>
                </a:lnTo>
                <a:cubicBezTo>
                  <a:pt x="896663" y="362442"/>
                  <a:pt x="1021192" y="353700"/>
                  <a:pt x="1052186" y="338203"/>
                </a:cubicBezTo>
                <a:cubicBezTo>
                  <a:pt x="1079116" y="324738"/>
                  <a:pt x="1098778" y="297620"/>
                  <a:pt x="1127342" y="288099"/>
                </a:cubicBezTo>
                <a:cubicBezTo>
                  <a:pt x="1139868" y="283924"/>
                  <a:pt x="1153110" y="281478"/>
                  <a:pt x="1164920" y="275573"/>
                </a:cubicBezTo>
                <a:cubicBezTo>
                  <a:pt x="1186696" y="264685"/>
                  <a:pt x="1205386" y="248069"/>
                  <a:pt x="1227550" y="237995"/>
                </a:cubicBezTo>
                <a:cubicBezTo>
                  <a:pt x="1251590" y="227068"/>
                  <a:pt x="1302707" y="212943"/>
                  <a:pt x="1302707" y="212943"/>
                </a:cubicBezTo>
                <a:cubicBezTo>
                  <a:pt x="1315233" y="204592"/>
                  <a:pt x="1326137" y="193036"/>
                  <a:pt x="1340285" y="187891"/>
                </a:cubicBezTo>
                <a:cubicBezTo>
                  <a:pt x="1372643" y="176125"/>
                  <a:pt x="1407829" y="173727"/>
                  <a:pt x="1440493" y="162839"/>
                </a:cubicBezTo>
                <a:cubicBezTo>
                  <a:pt x="1494403" y="144869"/>
                  <a:pt x="1465262" y="153515"/>
                  <a:pt x="1528175" y="137787"/>
                </a:cubicBezTo>
                <a:cubicBezTo>
                  <a:pt x="1681733" y="144185"/>
                  <a:pt x="1781489" y="138295"/>
                  <a:pt x="1916482" y="162839"/>
                </a:cubicBezTo>
                <a:cubicBezTo>
                  <a:pt x="1991061" y="176399"/>
                  <a:pt x="1944290" y="171457"/>
                  <a:pt x="2016690" y="200417"/>
                </a:cubicBezTo>
                <a:cubicBezTo>
                  <a:pt x="2041208" y="210224"/>
                  <a:pt x="2066794" y="217118"/>
                  <a:pt x="2091846" y="225469"/>
                </a:cubicBezTo>
                <a:lnTo>
                  <a:pt x="2129424" y="237995"/>
                </a:lnTo>
                <a:cubicBezTo>
                  <a:pt x="2150301" y="233820"/>
                  <a:pt x="2172120" y="232945"/>
                  <a:pt x="2192055" y="225469"/>
                </a:cubicBezTo>
                <a:cubicBezTo>
                  <a:pt x="2214717" y="216971"/>
                  <a:pt x="2226766" y="203284"/>
                  <a:pt x="2242159" y="18789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66D9C-8802-1D43-8589-7BF7E2BC7C42}"/>
              </a:ext>
            </a:extLst>
          </p:cNvPr>
          <p:cNvSpPr txBox="1"/>
          <p:nvPr/>
        </p:nvSpPr>
        <p:spPr>
          <a:xfrm>
            <a:off x="6513867" y="43316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C4FC7-952F-104D-866B-8CE2D385B6EC}"/>
              </a:ext>
            </a:extLst>
          </p:cNvPr>
          <p:cNvSpPr txBox="1"/>
          <p:nvPr/>
        </p:nvSpPr>
        <p:spPr>
          <a:xfrm>
            <a:off x="7751324" y="44377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92CB20-14C9-E443-A5CB-2D8783C9207E}"/>
              </a:ext>
            </a:extLst>
          </p:cNvPr>
          <p:cNvSpPr/>
          <p:nvPr/>
        </p:nvSpPr>
        <p:spPr>
          <a:xfrm>
            <a:off x="2963917" y="2743200"/>
            <a:ext cx="1198180" cy="1403131"/>
          </a:xfrm>
          <a:prstGeom prst="rect">
            <a:avLst/>
          </a:prstGeom>
          <a:solidFill>
            <a:srgbClr val="FDD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4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Follow-up: Look at the RNA-seq reads for this cell. Do you think it has a deletion in this region?</a:t>
            </a:r>
          </a:p>
        </p:txBody>
      </p:sp>
      <p:pic>
        <p:nvPicPr>
          <p:cNvPr id="6" name="Picture 4" descr="IGV screenshot demonstrating that TSC2 c.1803C.G (splice) and TSC2... |  Download Scientific Diagram">
            <a:extLst>
              <a:ext uri="{FF2B5EF4-FFF2-40B4-BE49-F238E27FC236}">
                <a16:creationId xmlns:a16="http://schemas.microsoft.com/office/drawing/2014/main" id="{289DA6D0-084D-814D-BF97-E7A2114062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3"/>
          <a:stretch/>
        </p:blipFill>
        <p:spPr bwMode="auto">
          <a:xfrm>
            <a:off x="1565275" y="2114434"/>
            <a:ext cx="9061450" cy="37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0DC1D-30E5-3042-8B26-F5B0B58915CA}"/>
              </a:ext>
            </a:extLst>
          </p:cNvPr>
          <p:cNvSpPr/>
          <p:nvPr/>
        </p:nvSpPr>
        <p:spPr>
          <a:xfrm>
            <a:off x="1565275" y="3657600"/>
            <a:ext cx="9205394" cy="58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67FEAA-CC70-B045-9DE9-8961A6C8C6B1}"/>
              </a:ext>
            </a:extLst>
          </p:cNvPr>
          <p:cNvSpPr/>
          <p:nvPr/>
        </p:nvSpPr>
        <p:spPr>
          <a:xfrm>
            <a:off x="1493303" y="4485971"/>
            <a:ext cx="9205394" cy="26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0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D9C7-5F77-0141-B8CD-89AC221D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Follow-up: If we focus on SNPs that are supposed to be heterozygous in this sample, what do you think the region affected by deletion will look like?</a:t>
            </a:r>
          </a:p>
        </p:txBody>
      </p:sp>
      <p:pic>
        <p:nvPicPr>
          <p:cNvPr id="7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FD9034B6-A37B-7C45-9E2B-65F8CF55F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E58C2-7B35-BE40-B6A4-17F723D32A4B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07318-3404-E842-9CFF-EFBB4C1456A6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0BC39-2B72-3245-AE00-6D1C4BC63976}"/>
              </a:ext>
            </a:extLst>
          </p:cNvPr>
          <p:cNvSpPr/>
          <p:nvPr/>
        </p:nvSpPr>
        <p:spPr>
          <a:xfrm>
            <a:off x="6876788" y="2579686"/>
            <a:ext cx="1803749" cy="134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0802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in bulk RNA-seq, if we focus on known heterozygous SNP sites, diploid regions show 2 different allele and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2659613" y="2714623"/>
            <a:ext cx="6127200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2915D1B-4062-A71E-B9B3-AAC0F83EF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684" y="459926"/>
            <a:ext cx="9274631" cy="5938148"/>
          </a:xfrm>
        </p:spPr>
      </p:pic>
    </p:spTree>
    <p:extLst>
      <p:ext uri="{BB962C8B-B14F-4D97-AF65-F5344CB8AC3E}">
        <p14:creationId xmlns:p14="http://schemas.microsoft.com/office/powerpoint/2010/main" val="157569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Indeed, when we look at single-cell RNA-seq, deletion regions show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151B14-9B24-9942-B7F5-86E47CDF383A}"/>
              </a:ext>
            </a:extLst>
          </p:cNvPr>
          <p:cNvSpPr/>
          <p:nvPr/>
        </p:nvSpPr>
        <p:spPr>
          <a:xfrm>
            <a:off x="3186113" y="2714623"/>
            <a:ext cx="3471862" cy="324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some single cells not have coverage?</a:t>
            </a:r>
          </a:p>
        </p:txBody>
      </p:sp>
    </p:spTree>
    <p:extLst>
      <p:ext uri="{BB962C8B-B14F-4D97-AF65-F5344CB8AC3E}">
        <p14:creationId xmlns:p14="http://schemas.microsoft.com/office/powerpoint/2010/main" val="375971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However, when we look at single-cell RNA-seq, even diploid regions some times show only 1 allele</a:t>
            </a:r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CFBEA825-FC4E-8E44-A501-C54923E8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613" y="1825625"/>
            <a:ext cx="6872773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1714F040-A6C7-FA43-A5EF-560ABC62D3F6}"/>
              </a:ext>
            </a:extLst>
          </p:cNvPr>
          <p:cNvSpPr/>
          <p:nvPr/>
        </p:nvSpPr>
        <p:spPr>
          <a:xfrm>
            <a:off x="9532386" y="2768773"/>
            <a:ext cx="2465041" cy="2465041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you think this is?</a:t>
            </a:r>
          </a:p>
        </p:txBody>
      </p:sp>
    </p:spTree>
    <p:extLst>
      <p:ext uri="{BB962C8B-B14F-4D97-AF65-F5344CB8AC3E}">
        <p14:creationId xmlns:p14="http://schemas.microsoft.com/office/powerpoint/2010/main" val="3692994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For a single gene in a single cell, I observe 1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</p:spTree>
    <p:extLst>
      <p:ext uri="{BB962C8B-B14F-4D97-AF65-F5344CB8AC3E}">
        <p14:creationId xmlns:p14="http://schemas.microsoft.com/office/powerpoint/2010/main" val="1696933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ADD1-705D-DF40-85E2-B17A6659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Random mono-allelic expression/detection presents challenges but if we look across a large enough region, we can calculate probabilities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9CFF09-8540-0644-9C70-2762347BBC52}"/>
              </a:ext>
            </a:extLst>
          </p:cNvPr>
          <p:cNvSpPr/>
          <p:nvPr/>
        </p:nvSpPr>
        <p:spPr>
          <a:xfrm>
            <a:off x="2659613" y="1843087"/>
            <a:ext cx="5265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53999-448B-6049-89B7-B316E98E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that we estimate random mono-allelic expression/detection in single cells occur 50% of the time</a:t>
            </a:r>
          </a:p>
          <a:p>
            <a:r>
              <a:rPr lang="en-US" dirty="0"/>
              <a:t>Across 100 genes that are sequential to each each along the genome in a single cell, I observe the same single allele</a:t>
            </a:r>
          </a:p>
          <a:p>
            <a:r>
              <a:rPr lang="en-US" dirty="0"/>
              <a:t>I conclude that this cell must have a deletion</a:t>
            </a:r>
          </a:p>
          <a:p>
            <a:r>
              <a:rPr lang="en-US" dirty="0"/>
              <a:t>What do you think of my conclusion?</a:t>
            </a:r>
          </a:p>
        </p:txBody>
      </p:sp>
    </p:spTree>
    <p:extLst>
      <p:ext uri="{BB962C8B-B14F-4D97-AF65-F5344CB8AC3E}">
        <p14:creationId xmlns:p14="http://schemas.microsoft.com/office/powerpoint/2010/main" val="172037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Approach: use patterns of allelic imbalance in a Bayesian hierarchical model to predict the probability a cell has a deletion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A10E9B-3F45-2643-A646-70F3FCD88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464"/>
          <a:stretch/>
        </p:blipFill>
        <p:spPr>
          <a:xfrm>
            <a:off x="1859007" y="1919415"/>
            <a:ext cx="8473986" cy="4573460"/>
          </a:xfrm>
        </p:spPr>
      </p:pic>
    </p:spTree>
    <p:extLst>
      <p:ext uri="{BB962C8B-B14F-4D97-AF65-F5344CB8AC3E}">
        <p14:creationId xmlns:p14="http://schemas.microsoft.com/office/powerpoint/2010/main" val="4059251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B992-62F9-F843-B4B2-6649DD31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using FISH imaging</a:t>
            </a:r>
          </a:p>
        </p:txBody>
      </p:sp>
      <p:pic>
        <p:nvPicPr>
          <p:cNvPr id="7" name="Content Placeholder 6" descr="A picture containing text, light, traffic, sitting&#10;&#10;Description automatically generated">
            <a:extLst>
              <a:ext uri="{FF2B5EF4-FFF2-40B4-BE49-F238E27FC236}">
                <a16:creationId xmlns:a16="http://schemas.microsoft.com/office/drawing/2014/main" id="{2BB87E41-F9CB-0147-9CE8-3619E5DB9D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0985"/>
          <a:stretch/>
        </p:blipFill>
        <p:spPr>
          <a:xfrm>
            <a:off x="1135117" y="1690688"/>
            <a:ext cx="4294133" cy="453341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5DA11D-327E-9841-A63F-B346253409D1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1" y="1825625"/>
            <a:ext cx="5181600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IGH is on chromosome 14</a:t>
            </a:r>
          </a:p>
          <a:p>
            <a:r>
              <a:rPr lang="en-US" dirty="0"/>
              <a:t>MAF is on chromosome 16</a:t>
            </a:r>
          </a:p>
          <a:p>
            <a:r>
              <a:rPr lang="en-US" dirty="0"/>
              <a:t>Our single-cell CNV analysis suggests there is a deletion of chromosome 16 but not chromosome 14. What would we expect to see if there was a deletion on chromosome 16 but not chromosome 14?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sequential multiple myeloma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C8B36-843F-6D41-9D56-01B554C4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D9C97-EC16-C44D-B32D-476A4292E16D}"/>
              </a:ext>
            </a:extLst>
          </p:cNvPr>
          <p:cNvSpPr/>
          <p:nvPr/>
        </p:nvSpPr>
        <p:spPr>
          <a:xfrm>
            <a:off x="1530350" y="5277998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1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sequential multiple myeloma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D9C97-EC16-C44D-B32D-476A4292E16D}"/>
              </a:ext>
            </a:extLst>
          </p:cNvPr>
          <p:cNvSpPr/>
          <p:nvPr/>
        </p:nvSpPr>
        <p:spPr>
          <a:xfrm>
            <a:off x="1530350" y="5277998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BB3D3B-1BFC-2146-821B-9D18932D6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0" y="2983726"/>
            <a:ext cx="8051800" cy="235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7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1C0-3322-5643-BB23-CC8A5757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me: why did I infer CNVs from single cell RNA-seq data? What can I do now?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EA8AD-E734-634A-A7BF-90DC4BDC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99"/>
          <a:stretch/>
        </p:blipFill>
        <p:spPr>
          <a:xfrm>
            <a:off x="1530350" y="2017985"/>
            <a:ext cx="9131300" cy="5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FF831-43A8-6142-BDFF-444AC2B7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5705475"/>
            <a:ext cx="82169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0D7FA0-88CE-6B41-A5BE-9380BF284E22}"/>
              </a:ext>
            </a:extLst>
          </p:cNvPr>
          <p:cNvSpPr/>
          <p:nvPr/>
        </p:nvSpPr>
        <p:spPr>
          <a:xfrm>
            <a:off x="6337737" y="5092262"/>
            <a:ext cx="2648607" cy="1580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E168-0535-9C4F-9FF3-579A9B8F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1746250"/>
            <a:ext cx="7886700" cy="2540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A7C8F78-A88B-2849-AEA1-054D3F1FC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948" y="2638971"/>
            <a:ext cx="8407400" cy="306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7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inferred CNVs from single cell RNA-seq to interrogate the impact of CNVs on gene expression in multiple myeloma at the single cell level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cancer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5485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and spatial omics in the study of cancer 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2FA1B0-63D7-954C-B6AC-8B852B8B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01" y="1690688"/>
            <a:ext cx="6663998" cy="49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D4BE50-2390-3B4D-90A7-EA6D58B1F58D}"/>
              </a:ext>
            </a:extLst>
          </p:cNvPr>
          <p:cNvSpPr txBox="1"/>
          <p:nvPr/>
        </p:nvSpPr>
        <p:spPr>
          <a:xfrm>
            <a:off x="8489324" y="6308209"/>
            <a:ext cx="348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(Hara et al, Cancer Cell, June 2021)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Goal: how are transcriptionally distinct GBM subtypes spatially organized in tumors?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040C-D51A-854E-8711-6D0FF6670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Context</a:t>
            </a:r>
          </a:p>
          <a:p>
            <a:r>
              <a:rPr lang="en-US" dirty="0"/>
              <a:t>The year is 2020</a:t>
            </a:r>
          </a:p>
          <a:p>
            <a:r>
              <a:rPr lang="en-US" dirty="0"/>
              <a:t>Collaborator Mario Suva’s lab used single-cell RNA-seq to identify transcriptionally distinct subtypes of GBM cells</a:t>
            </a:r>
          </a:p>
          <a:p>
            <a:r>
              <a:rPr lang="en-US" dirty="0"/>
              <a:t>But how they were organized spatially in tumors is unclear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Approach:</a:t>
            </a:r>
          </a:p>
          <a:p>
            <a:r>
              <a:rPr lang="en-US" dirty="0"/>
              <a:t>Target 155 genes relevant for distinguishing between GBM subtypes and cells in tumor microenvironment</a:t>
            </a:r>
          </a:p>
          <a:p>
            <a:r>
              <a:rPr lang="en-US" dirty="0"/>
              <a:t>Apply MERFISH to characterize spatial organization</a:t>
            </a:r>
          </a:p>
        </p:txBody>
      </p:sp>
      <p:pic>
        <p:nvPicPr>
          <p:cNvPr id="11268" name="Picture 4" descr="Glioblastoma's shape-shifting nature | Harvard Stem Cell Institute (HSCI)">
            <a:extLst>
              <a:ext uri="{FF2B5EF4-FFF2-40B4-BE49-F238E27FC236}">
                <a16:creationId xmlns:a16="http://schemas.microsoft.com/office/drawing/2014/main" id="{8D83152C-056C-9E49-A814-DDF3303E1B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1" y="2356420"/>
            <a:ext cx="5114988" cy="28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4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Using single-cell RNA-seq data, design panel of genes to distinguish between GBM subtypes and cells in tumor microenvironment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884F5EA-7333-F54F-B934-9011C8E639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2543" y="-675440"/>
            <a:ext cx="3346915" cy="934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488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Apply MERFISH imaging to profile the expression of these genes. Cluster together with single-cell RNA-seq data to identify same cell-types.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9BAE94-880E-2E46-A950-3FC3A1B1E4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17" y="1836355"/>
            <a:ext cx="4711262" cy="47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BB3F508-9337-4B41-8605-CE696DF2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70" y="1564564"/>
            <a:ext cx="2029970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E198A6-9D4F-1847-A63D-97F8A209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17" y="1564564"/>
            <a:ext cx="1964518" cy="507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70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See how cell-types are organized in different GBM tumor slices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2D20505-18D6-B841-BAA4-6FA7486E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47" y="1880245"/>
            <a:ext cx="8520506" cy="42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453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Quantify spatial relationships to find macrophages to be spatially enriched in around MES GBM cells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01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A19C2D67-DD6E-EC4D-970E-1CF0AD6F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Quick question: there are many kinds of macrophages (M1/M2, microglia, </a:t>
            </a:r>
            <a:r>
              <a:rPr lang="en-US" sz="3200" dirty="0" err="1"/>
              <a:t>etc</a:t>
            </a:r>
            <a:r>
              <a:rPr lang="en-US" sz="3200" dirty="0"/>
              <a:t>). Do you think we can distinguish them here?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2D343F-32B8-054B-B4B2-312B080A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780" y="2227755"/>
            <a:ext cx="9554439" cy="349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17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b="1" dirty="0"/>
              <a:t>And that’s how we characterized the spatial organization of cell-types and cancer cell states in GBM</a:t>
            </a:r>
            <a:br>
              <a:rPr lang="en-US" sz="2700" b="1" dirty="0"/>
            </a:br>
            <a:br>
              <a:rPr lang="en-US" dirty="0"/>
            </a:br>
            <a:r>
              <a:rPr lang="en-US" dirty="0"/>
              <a:t>Questions before we move on?</a:t>
            </a:r>
          </a:p>
        </p:txBody>
      </p:sp>
    </p:spTree>
    <p:extLst>
      <p:ext uri="{BB962C8B-B14F-4D97-AF65-F5344CB8AC3E}">
        <p14:creationId xmlns:p14="http://schemas.microsoft.com/office/powerpoint/2010/main" val="3211543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1949-DF05-8041-85EC-123151C1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bit.ly</a:t>
            </a:r>
            <a:r>
              <a:rPr lang="en-US" dirty="0"/>
              <a:t>/GDV23_rc</a:t>
            </a:r>
          </a:p>
        </p:txBody>
      </p:sp>
    </p:spTree>
    <p:extLst>
      <p:ext uri="{BB962C8B-B14F-4D97-AF65-F5344CB8AC3E}">
        <p14:creationId xmlns:p14="http://schemas.microsoft.com/office/powerpoint/2010/main" val="12306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5BC23A-444E-0E41-9C8A-4C3075C1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3" y="1830652"/>
            <a:ext cx="5606528" cy="409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8B4FBA-5109-FE45-89F8-4F40C251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do putative driver mutations impact gene expression in cancer cells at single cell level?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4487EC-708F-A341-AC94-087A1758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The year is 2014</a:t>
            </a:r>
          </a:p>
          <a:p>
            <a:r>
              <a:rPr lang="en-US" dirty="0"/>
              <a:t>Single cell RNA-seq is still new (other single cells omics were still being developed)</a:t>
            </a:r>
          </a:p>
          <a:p>
            <a:r>
              <a:rPr lang="en-US" dirty="0"/>
              <a:t>Applications in cancer are limited due to concerns of technical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9AA00-3ADE-D240-9F19-8E1B4188EEF2}"/>
              </a:ext>
            </a:extLst>
          </p:cNvPr>
          <p:cNvSpPr txBox="1"/>
          <p:nvPr/>
        </p:nvSpPr>
        <p:spPr>
          <a:xfrm>
            <a:off x="235613" y="6303578"/>
            <a:ext cx="58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/assets/papers/jccell201610005.pdf</a:t>
            </a:r>
          </a:p>
        </p:txBody>
      </p:sp>
    </p:spTree>
    <p:extLst>
      <p:ext uri="{BB962C8B-B14F-4D97-AF65-F5344CB8AC3E}">
        <p14:creationId xmlns:p14="http://schemas.microsoft.com/office/powerpoint/2010/main" val="293370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6584CB-5651-B348-A58E-6A2DDC79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176"/>
          <a:stretch/>
        </p:blipFill>
        <p:spPr>
          <a:xfrm>
            <a:off x="6367399" y="665413"/>
            <a:ext cx="5257800" cy="286565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D4D1F9F-0543-CE4D-94D6-39AAD3A7CDF5}"/>
              </a:ext>
            </a:extLst>
          </p:cNvPr>
          <p:cNvSpPr txBox="1">
            <a:spLocks/>
          </p:cNvSpPr>
          <p:nvPr/>
        </p:nvSpPr>
        <p:spPr>
          <a:xfrm>
            <a:off x="838200" y="801007"/>
            <a:ext cx="4986403" cy="53759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Context:</a:t>
            </a:r>
          </a:p>
          <a:p>
            <a:r>
              <a:rPr lang="en-US" dirty="0"/>
              <a:t>Collaborator Catherine Wu’s lab had just used bulk Whole Genome Sequencing to identify a reoccurring mutation in the gene </a:t>
            </a:r>
            <a:r>
              <a:rPr lang="en-US" i="1" dirty="0"/>
              <a:t>SF3B1</a:t>
            </a:r>
            <a:r>
              <a:rPr lang="en-US" dirty="0"/>
              <a:t> in ~15% of CLL patients and is associated with poor prognosis </a:t>
            </a:r>
          </a:p>
          <a:p>
            <a:r>
              <a:rPr lang="en-US" i="1" dirty="0"/>
              <a:t>SF3B1</a:t>
            </a:r>
            <a:r>
              <a:rPr lang="en-US" dirty="0"/>
              <a:t> encodes a protein that is part of the splicing machinery</a:t>
            </a:r>
          </a:p>
          <a:p>
            <a:r>
              <a:rPr lang="en-US" dirty="0"/>
              <a:t>So we hypothesized </a:t>
            </a:r>
            <a:r>
              <a:rPr lang="en-US" i="1" dirty="0"/>
              <a:t>SF3B1</a:t>
            </a:r>
            <a:r>
              <a:rPr lang="en-US" dirty="0"/>
              <a:t> mutation may be impacting alternative splicing </a:t>
            </a:r>
            <a:br>
              <a:rPr lang="en-US" dirty="0"/>
            </a:br>
            <a:r>
              <a:rPr lang="en-US" dirty="0"/>
              <a:t>-&gt; first use bulk RNA-seq</a:t>
            </a:r>
          </a:p>
        </p:txBody>
      </p:sp>
      <p:pic>
        <p:nvPicPr>
          <p:cNvPr id="1026" name="Picture 2" descr="Patients Icon #347072 - Free Icons Library">
            <a:extLst>
              <a:ext uri="{FF2B5EF4-FFF2-40B4-BE49-F238E27FC236}">
                <a16:creationId xmlns:a16="http://schemas.microsoft.com/office/drawing/2014/main" id="{4FC67284-F3BA-2044-8D2F-E51AA1D5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9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tients Icon #347072 - Free Icons Library">
            <a:extLst>
              <a:ext uri="{FF2B5EF4-FFF2-40B4-BE49-F238E27FC236}">
                <a16:creationId xmlns:a16="http://schemas.microsoft.com/office/drawing/2014/main" id="{3BFBE98C-F1C5-9648-8E8B-0393509B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50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tients Icon #347072 - Free Icons Library">
            <a:extLst>
              <a:ext uri="{FF2B5EF4-FFF2-40B4-BE49-F238E27FC236}">
                <a16:creationId xmlns:a16="http://schemas.microsoft.com/office/drawing/2014/main" id="{4BA09511-40DA-3C48-A0A7-E41D928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891" y="1153928"/>
            <a:ext cx="1382038" cy="138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28296-098D-8046-A950-39B1C094FB98}"/>
              </a:ext>
            </a:extLst>
          </p:cNvPr>
          <p:cNvSpPr txBox="1"/>
          <p:nvPr/>
        </p:nvSpPr>
        <p:spPr>
          <a:xfrm>
            <a:off x="7823177" y="25532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WT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D5D3D-3277-B94F-BEF4-E198842EF65A}"/>
              </a:ext>
            </a:extLst>
          </p:cNvPr>
          <p:cNvSpPr txBox="1"/>
          <p:nvPr/>
        </p:nvSpPr>
        <p:spPr>
          <a:xfrm>
            <a:off x="9428035" y="25532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SF3B1</a:t>
            </a:r>
            <a:r>
              <a:rPr lang="en-US" dirty="0"/>
              <a:t> mut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27F1C42-C64C-8847-BEDF-03ED062F1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/>
          <a:stretch/>
        </p:blipFill>
        <p:spPr>
          <a:xfrm>
            <a:off x="6936841" y="3105803"/>
            <a:ext cx="3460378" cy="308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F58CE-DA18-834B-B826-79B86E32B23D}"/>
              </a:ext>
            </a:extLst>
          </p:cNvPr>
          <p:cNvSpPr txBox="1"/>
          <p:nvPr/>
        </p:nvSpPr>
        <p:spPr>
          <a:xfrm>
            <a:off x="6433963" y="253452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3DF94-B2FA-424C-A0FD-5BCBC7FFF8E0}"/>
              </a:ext>
            </a:extLst>
          </p:cNvPr>
          <p:cNvSpPr txBox="1"/>
          <p:nvPr/>
        </p:nvSpPr>
        <p:spPr>
          <a:xfrm>
            <a:off x="8793271" y="640361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 cell cancer)</a:t>
            </a:r>
          </a:p>
        </p:txBody>
      </p:sp>
    </p:spTree>
    <p:extLst>
      <p:ext uri="{BB962C8B-B14F-4D97-AF65-F5344CB8AC3E}">
        <p14:creationId xmlns:p14="http://schemas.microsoft.com/office/powerpoint/2010/main" val="178223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CCDB-0ED8-C645-A476-7F60B170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alternative splicing: sashimi plots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EDEF77-2877-4847-8464-0E691058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24" y="1436251"/>
            <a:ext cx="5301752" cy="4420520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FC7ED86F-2D9B-F249-AF46-4F9193222049}"/>
              </a:ext>
            </a:extLst>
          </p:cNvPr>
          <p:cNvSpPr/>
          <p:nvPr/>
        </p:nvSpPr>
        <p:spPr>
          <a:xfrm>
            <a:off x="8898818" y="3574658"/>
            <a:ext cx="2998322" cy="2998322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visualize 100s of splice events in 100s of samples?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0F1D-DE8C-346A-0D4E-AE9615278091}"/>
              </a:ext>
            </a:extLst>
          </p:cNvPr>
          <p:cNvSpPr txBox="1"/>
          <p:nvPr/>
        </p:nvSpPr>
        <p:spPr>
          <a:xfrm>
            <a:off x="244355" y="6112841"/>
            <a:ext cx="769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Sashimi plots: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/articles/PMC4542614/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54950-3506-4025-613F-75054EBADD3C}"/>
              </a:ext>
            </a:extLst>
          </p:cNvPr>
          <p:cNvSpPr txBox="1"/>
          <p:nvPr/>
        </p:nvSpPr>
        <p:spPr>
          <a:xfrm>
            <a:off x="244355" y="6461244"/>
            <a:ext cx="342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/assets/papers/jcell201607025.pdf</a:t>
            </a:r>
          </a:p>
        </p:txBody>
      </p:sp>
    </p:spTree>
    <p:extLst>
      <p:ext uri="{BB962C8B-B14F-4D97-AF65-F5344CB8AC3E}">
        <p14:creationId xmlns:p14="http://schemas.microsoft.com/office/powerpoint/2010/main" val="55871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5D6-F953-2F42-B50E-21C6A40A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Summarize the data by calculating a Percent Spliced In (PSI): percentage of reads including specific gene sequences (cryptic exon)</a:t>
            </a:r>
          </a:p>
        </p:txBody>
      </p:sp>
      <p:pic>
        <p:nvPicPr>
          <p:cNvPr id="2056" name="Picture 8" descr="The complicated world of splice QTLs - Gymrek Lab">
            <a:extLst>
              <a:ext uri="{FF2B5EF4-FFF2-40B4-BE49-F238E27FC236}">
                <a16:creationId xmlns:a16="http://schemas.microsoft.com/office/drawing/2014/main" id="{FC4BA196-2D5E-6740-B1D9-680A71C5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037039"/>
            <a:ext cx="9880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8453B-AD51-4148-9EFA-4C10F8082311}"/>
              </a:ext>
            </a:extLst>
          </p:cNvPr>
          <p:cNvSpPr txBox="1"/>
          <p:nvPr/>
        </p:nvSpPr>
        <p:spPr>
          <a:xfrm>
            <a:off x="838200" y="2238247"/>
            <a:ext cx="2910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For a cryptic exon:</a:t>
            </a:r>
          </a:p>
        </p:txBody>
      </p:sp>
    </p:spTree>
    <p:extLst>
      <p:ext uri="{BB962C8B-B14F-4D97-AF65-F5344CB8AC3E}">
        <p14:creationId xmlns:p14="http://schemas.microsoft.com/office/powerpoint/2010/main" val="69747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A899-743C-4940-A5DC-DBB1321E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what is the PSI for exon 2 of this gene in this sample given these reads?</a:t>
            </a:r>
          </a:p>
        </p:txBody>
      </p:sp>
      <p:pic>
        <p:nvPicPr>
          <p:cNvPr id="3074" name="Picture 2" descr="Frequently Asked Questions What is SpliceSeq? SpliceSeq is an analytical  tool for RNASeq data with an interactive, visual results viewer. It can be  used to explore the transcriptome of a single sample or group of samples  and performs comparative analysis ...">
            <a:extLst>
              <a:ext uri="{FF2B5EF4-FFF2-40B4-BE49-F238E27FC236}">
                <a16:creationId xmlns:a16="http://schemas.microsoft.com/office/drawing/2014/main" id="{012B778E-E554-D445-AA99-43674DC58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539"/>
          <a:stretch/>
        </p:blipFill>
        <p:spPr bwMode="auto">
          <a:xfrm>
            <a:off x="1060767" y="2191955"/>
            <a:ext cx="9551614" cy="19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The complicated world of splice QTLs - Gymrek Lab">
            <a:extLst>
              <a:ext uri="{FF2B5EF4-FFF2-40B4-BE49-F238E27FC236}">
                <a16:creationId xmlns:a16="http://schemas.microsoft.com/office/drawing/2014/main" id="{BD16D8E4-48FD-511D-FA1A-E3886AAA4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07" y="5040016"/>
            <a:ext cx="6077012" cy="14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8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1373</Words>
  <Application>Microsoft Macintosh PowerPoint</Application>
  <PresentationFormat>Widescreen</PresentationFormat>
  <Paragraphs>130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History of single cell omics and applications in cancer</vt:lpstr>
      <vt:lpstr>PowerPoint Presentation</vt:lpstr>
      <vt:lpstr>PowerPoint Presentation</vt:lpstr>
      <vt:lpstr>Today: Applications of single-cell and spatial omics in the study of cancer </vt:lpstr>
      <vt:lpstr>Goal: how do putative driver mutations impact gene expression in cancer cells at single cell level?</vt:lpstr>
      <vt:lpstr>PowerPoint Presentation</vt:lpstr>
      <vt:lpstr>Visualizing alternative splicing: sashimi plots</vt:lpstr>
      <vt:lpstr>Summarize the data by calculating a Percent Spliced In (PSI): percentage of reads including specific gene sequences (cryptic exon)</vt:lpstr>
      <vt:lpstr>Quick question: what is the PSI for exon 2 of this gene in this sample given these reads?</vt:lpstr>
      <vt:lpstr>Quick question: what is the PSI for exon 2 of this gene in this sample given these reads?</vt:lpstr>
      <vt:lpstr>Results</vt:lpstr>
      <vt:lpstr>Quick question: what would you think if my results looked instead like this?</vt:lpstr>
      <vt:lpstr>Validation by PCR on additional samples using specific primers complementary to unique sequence in splice variant</vt:lpstr>
      <vt:lpstr>Validation by PCR on additional samples using specific primers complementary to unique sequence in splice variant</vt:lpstr>
      <vt:lpstr>We wanted to validate in single cells but this was the early days of single-cell sequencing…</vt:lpstr>
      <vt:lpstr>Invented an approach based on PCR</vt:lpstr>
      <vt:lpstr>Invented an approach based on PCR</vt:lpstr>
      <vt:lpstr>Invented an approach based on PCR</vt:lpstr>
      <vt:lpstr>Invented an approach based on PCR</vt:lpstr>
      <vt:lpstr>And that’s how we showed SF3B1 mutation in CLL causes aberrant alternative splicing (impacting a variety of pathways and processes)  Questions before we move on?</vt:lpstr>
      <vt:lpstr>Goal: how do CNVs impact gene expression in cancer cells at the single cell level?</vt:lpstr>
      <vt:lpstr>Background: in diploid mammalian cells, we have two copies of autosomal genes</vt:lpstr>
      <vt:lpstr>Quick question: how can we tell these two copies apart?</vt:lpstr>
      <vt:lpstr>Quick question: how can we tell these two copies apart?</vt:lpstr>
      <vt:lpstr>Quick question: if the cell had a deletion (1x copy number loss), how would this affect the observed alleles in the expressed genes?</vt:lpstr>
      <vt:lpstr>Quick question: if the cell had a deletion (1x copy number loss), how would this affect the observed alleles in the expressed genes?</vt:lpstr>
      <vt:lpstr>Follow-up: Look at the RNA-seq reads for this cell. Do you think it has a deletion in this region?</vt:lpstr>
      <vt:lpstr>Follow-up: If we focus on SNPs that are supposed to be heterozygous in this sample, what do you think the region affected by deletion will look like?</vt:lpstr>
      <vt:lpstr>Indeed, in bulk RNA-seq, if we focus on known heterozygous SNP sites, diploid regions show 2 different allele and deletion regions show 1 allele</vt:lpstr>
      <vt:lpstr>Indeed, when we look at single-cell RNA-seq, deletion regions show 1 allele</vt:lpstr>
      <vt:lpstr>However, when we look at single-cell RNA-seq, even diploid regions some times show only 1 allele</vt:lpstr>
      <vt:lpstr>Random mono-allelic expression/detection presents challenges but if we look across a large enough region, we can calculate probabilities</vt:lpstr>
      <vt:lpstr>Random mono-allelic expression/detection presents challenges but if we look across a large enough region, we can calculate probabilities</vt:lpstr>
      <vt:lpstr>Approach: use patterns of allelic imbalance in a Bayesian hierarchical model to predict the probability a cell has a deletion</vt:lpstr>
      <vt:lpstr>Validate using FISH imaging</vt:lpstr>
      <vt:lpstr>Apply to sequential multiple myeloma sample</vt:lpstr>
      <vt:lpstr>Apply to sequential multiple myeloma sample</vt:lpstr>
      <vt:lpstr>Remind me: why did I infer CNVs from single cell RNA-seq data? What can I do now?</vt:lpstr>
      <vt:lpstr>And that’s how we inferred CNVs from single cell RNA-seq to interrogate the impact of CNVs on gene expression in multiple myeloma at the single cell level  Questions before we move on?</vt:lpstr>
      <vt:lpstr>Goal: how are transcriptionally distinct GBM subtypes spatially organized in tumors?</vt:lpstr>
      <vt:lpstr>Using single-cell RNA-seq data, design panel of genes to distinguish between GBM subtypes and cells in tumor microenvironment</vt:lpstr>
      <vt:lpstr>Apply MERFISH imaging to profile the expression of these genes. Cluster together with single-cell RNA-seq data to identify same cell-types. </vt:lpstr>
      <vt:lpstr>See how cell-types are organized in different GBM tumor slices</vt:lpstr>
      <vt:lpstr>Quantify spatial relationships to find macrophages to be spatially enriched in around MES GBM cells</vt:lpstr>
      <vt:lpstr>Quick question: there are many kinds of macrophages (M1/M2, microglia, etc). Do you think we can distinguish them here?</vt:lpstr>
      <vt:lpstr>And that’s how we characterized the spatial organization of cell-types and cancer cell states in GBM  Questions before we move on?</vt:lpstr>
      <vt:lpstr>bit.ly/GDV23_rc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single cell omics and applications in cancer</dc:title>
  <dc:creator>Jean Fan</dc:creator>
  <cp:lastModifiedBy>Jean Fan</cp:lastModifiedBy>
  <cp:revision>4</cp:revision>
  <dcterms:created xsi:type="dcterms:W3CDTF">2023-02-28T18:50:58Z</dcterms:created>
  <dcterms:modified xsi:type="dcterms:W3CDTF">2023-02-28T19:08:24Z</dcterms:modified>
</cp:coreProperties>
</file>